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svg"/><Relationship Id="rId12" Type="http://schemas.openxmlformats.org/officeDocument/2006/relationships/image" Target="../media/image-4-12.png"/><Relationship Id="rId13" Type="http://schemas.openxmlformats.org/officeDocument/2006/relationships/image" Target="../media/image-4-13.svg"/><Relationship Id="rId14" Type="http://schemas.openxmlformats.org/officeDocument/2006/relationships/slideLayout" Target="../slideLayouts/slideLayout5.xml"/><Relationship Id="rId1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slideLayout" Target="../slideLayouts/slideLayout8.xml"/><Relationship Id="rId2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4737"/>
            <a:ext cx="1746766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7713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22722"/>
            <a:ext cx="120241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 ITEMS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71707"/>
            <a:ext cx="8198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20647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454717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3945136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20647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2014" y="3454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42014" y="394513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grow loyal segment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97755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20604" y="6031825"/>
            <a:ext cx="2900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20604" y="652224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97755"/>
            <a:ext cx="6521410" cy="90725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42014" y="6031825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542014" y="652224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29496"/>
            <a:ext cx="1175623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97481"/>
            <a:ext cx="90344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464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Scope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50557"/>
            <a:ext cx="8284131" cy="46942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3654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Analysis Goals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4235767"/>
            <a:ext cx="4205168" cy="2052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Spending patterns across demographics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segmentation insights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preferences by category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behavior trends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098947"/>
            <a:ext cx="187821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37498" y="1174552"/>
            <a:ext cx="15907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FOUNDATION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311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7934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793790" y="382524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315658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407093" y="27934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3407093" y="382524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407093" y="4315658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dimensions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20395" y="279344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$59.76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6020395" y="3825240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020395" y="4315658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 transaction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407093" y="52455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3.75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3407093" y="62773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3407093" y="676775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satisfaction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7471" y="706160"/>
            <a:ext cx="1123950" cy="372547"/>
          </a:xfrm>
          <a:prstGeom prst="roundRect">
            <a:avLst>
              <a:gd name="adj" fmla="val 18489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0462" y="810458"/>
            <a:ext cx="163949" cy="163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86326" y="767596"/>
            <a:ext cx="63210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17471" y="1152763"/>
            <a:ext cx="6560344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2981444"/>
            <a:ext cx="8402003" cy="3152775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2834" y="3784512"/>
            <a:ext cx="433992" cy="4339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6174" y="5246794"/>
            <a:ext cx="1267256" cy="488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Export to Database</a:t>
            </a:r>
            <a:endParaRPr lang="en-US" sz="15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4017" y="3785326"/>
            <a:ext cx="433992" cy="43399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09084" y="5246794"/>
            <a:ext cx="1267256" cy="488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Engineer Features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5607" y="3785326"/>
            <a:ext cx="433992" cy="43399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320674" y="5124734"/>
            <a:ext cx="1267257" cy="732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Handle Missing Values</a:t>
            </a:r>
            <a:endParaRPr lang="en-US" sz="15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7197" y="3785326"/>
            <a:ext cx="433992" cy="43399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732264" y="5246794"/>
            <a:ext cx="1267256" cy="488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Explore Structure</a:t>
            </a:r>
            <a:endParaRPr lang="en-US" sz="15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30107" y="3785326"/>
            <a:ext cx="433992" cy="433992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109135" y="5368854"/>
            <a:ext cx="1267256" cy="244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Load Data</a:t>
            </a:r>
            <a:endParaRPr lang="en-US" sz="1500" dirty="0"/>
          </a:p>
        </p:txBody>
      </p:sp>
      <p:sp>
        <p:nvSpPr>
          <p:cNvPr id="17" name="Text 8"/>
          <p:cNvSpPr/>
          <p:nvPr/>
        </p:nvSpPr>
        <p:spPr>
          <a:xfrm>
            <a:off x="717471" y="6342578"/>
            <a:ext cx="840200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Systematic approach to clean and prepare data for analysis</a:t>
            </a:r>
            <a:endParaRPr lang="en-US" sz="1600" dirty="0"/>
          </a:p>
        </p:txBody>
      </p:sp>
      <p:sp>
        <p:nvSpPr>
          <p:cNvPr id="18" name="Shape 9"/>
          <p:cNvSpPr/>
          <p:nvPr/>
        </p:nvSpPr>
        <p:spPr>
          <a:xfrm>
            <a:off x="9627156" y="2279571"/>
            <a:ext cx="4293275" cy="1554956"/>
          </a:xfrm>
          <a:prstGeom prst="roundRect">
            <a:avLst>
              <a:gd name="adj" fmla="val 553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Text 10"/>
          <p:cNvSpPr/>
          <p:nvPr/>
        </p:nvSpPr>
        <p:spPr>
          <a:xfrm>
            <a:off x="9839682" y="249209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20" name="Text 11"/>
          <p:cNvSpPr/>
          <p:nvPr/>
        </p:nvSpPr>
        <p:spPr>
          <a:xfrm>
            <a:off x="9839682" y="2997637"/>
            <a:ext cx="386822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ratings using category medians</a:t>
            </a:r>
            <a:endParaRPr lang="en-US" sz="1600" dirty="0"/>
          </a:p>
        </p:txBody>
      </p:sp>
      <p:sp>
        <p:nvSpPr>
          <p:cNvPr id="21" name="Shape 12"/>
          <p:cNvSpPr/>
          <p:nvPr/>
        </p:nvSpPr>
        <p:spPr>
          <a:xfrm>
            <a:off x="9627156" y="4019788"/>
            <a:ext cx="4293275" cy="1554956"/>
          </a:xfrm>
          <a:prstGeom prst="roundRect">
            <a:avLst>
              <a:gd name="adj" fmla="val 553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2" name="Text 13"/>
          <p:cNvSpPr/>
          <p:nvPr/>
        </p:nvSpPr>
        <p:spPr>
          <a:xfrm>
            <a:off x="9839682" y="4232315"/>
            <a:ext cx="2670215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23" name="Text 14"/>
          <p:cNvSpPr/>
          <p:nvPr/>
        </p:nvSpPr>
        <p:spPr>
          <a:xfrm>
            <a:off x="9839682" y="4737854"/>
            <a:ext cx="386822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 metrics</a:t>
            </a:r>
            <a:endParaRPr lang="en-US" sz="1600" dirty="0"/>
          </a:p>
        </p:txBody>
      </p:sp>
      <p:sp>
        <p:nvSpPr>
          <p:cNvPr id="24" name="Shape 15"/>
          <p:cNvSpPr/>
          <p:nvPr/>
        </p:nvSpPr>
        <p:spPr>
          <a:xfrm>
            <a:off x="9627156" y="5760006"/>
            <a:ext cx="4293275" cy="1554956"/>
          </a:xfrm>
          <a:prstGeom prst="roundRect">
            <a:avLst>
              <a:gd name="adj" fmla="val 553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5" name="Text 16"/>
          <p:cNvSpPr/>
          <p:nvPr/>
        </p:nvSpPr>
        <p:spPr>
          <a:xfrm>
            <a:off x="9839682" y="5972532"/>
            <a:ext cx="2722959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26" name="Text 17"/>
          <p:cNvSpPr/>
          <p:nvPr/>
        </p:nvSpPr>
        <p:spPr>
          <a:xfrm>
            <a:off x="9839682" y="6478072"/>
            <a:ext cx="386822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SQL analysis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49498"/>
            <a:ext cx="1743194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87951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825103"/>
            <a:ext cx="11836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817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85799"/>
            <a:ext cx="8284131" cy="46390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943" y="3333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38943" y="391441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2x revenue of female customers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638943" y="4844296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 represent 73% of total revenue despite lower engagement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638943" y="5774174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spend $2 more on average than standard shipping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8605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81012"/>
            <a:ext cx="2994184" cy="29941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58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4910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(80%)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6480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lifetime value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381012"/>
            <a:ext cx="2994184" cy="29941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658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14910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(18%)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35893" y="66480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Growth opportunity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381012"/>
            <a:ext cx="2994184" cy="29941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5658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614910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(2%)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77995" y="66480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Conversion focus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84327"/>
            <a:ext cx="2436971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52312"/>
            <a:ext cx="21647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01297"/>
            <a:ext cx="7758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&amp; Categories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00801"/>
            <a:ext cx="3406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Highest Rated Products</a:t>
            </a:r>
            <a:endParaRPr lang="en-US" sz="2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95293"/>
            <a:ext cx="382667" cy="340162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30" y="3295293"/>
            <a:ext cx="382667" cy="340162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1" y="3295293"/>
            <a:ext cx="382667" cy="34016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3295293"/>
            <a:ext cx="382667" cy="340162"/>
          </a:xfrm>
          <a:prstGeom prst="rect">
            <a:avLst/>
          </a:prstGeom>
        </p:spPr>
      </p:pic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812" y="3295293"/>
            <a:ext cx="382667" cy="340162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152" y="3295293"/>
            <a:ext cx="382667" cy="340162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103840" y="3354229"/>
            <a:ext cx="6036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3.86</a:t>
            </a:r>
            <a:endParaRPr lang="en-US" sz="2200" dirty="0"/>
          </a:p>
        </p:txBody>
      </p:sp>
      <p:sp>
        <p:nvSpPr>
          <p:cNvPr id="13" name="Text 5"/>
          <p:cNvSpPr/>
          <p:nvPr/>
        </p:nvSpPr>
        <p:spPr>
          <a:xfrm>
            <a:off x="793790" y="3866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2200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3295293"/>
            <a:ext cx="382667" cy="340162"/>
          </a:xfrm>
          <a:prstGeom prst="rect">
            <a:avLst/>
          </a:prstGeom>
        </p:spPr>
      </p:pic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5233" y="3295293"/>
            <a:ext cx="382667" cy="340162"/>
          </a:xfrm>
          <a:prstGeom prst="rect">
            <a:avLst/>
          </a:prstGeom>
        </p:spPr>
      </p:pic>
      <p:pic>
        <p:nvPicPr>
          <p:cNvPr id="1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574" y="3295293"/>
            <a:ext cx="382667" cy="340162"/>
          </a:xfrm>
          <a:prstGeom prst="rect">
            <a:avLst/>
          </a:prstGeom>
        </p:spPr>
      </p:pic>
      <p:pic>
        <p:nvPicPr>
          <p:cNvPr id="1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914" y="3295293"/>
            <a:ext cx="382667" cy="340162"/>
          </a:xfrm>
          <a:prstGeom prst="rect">
            <a:avLst/>
          </a:prstGeom>
        </p:spPr>
      </p:pic>
      <p:pic>
        <p:nvPicPr>
          <p:cNvPr id="1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914" y="3295293"/>
            <a:ext cx="382667" cy="340162"/>
          </a:xfrm>
          <a:prstGeom prst="rect">
            <a:avLst/>
          </a:prstGeom>
        </p:spPr>
      </p:pic>
      <p:pic>
        <p:nvPicPr>
          <p:cNvPr id="1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3255" y="3295293"/>
            <a:ext cx="382667" cy="340162"/>
          </a:xfrm>
          <a:prstGeom prst="rect">
            <a:avLst/>
          </a:prstGeom>
        </p:spPr>
      </p:pic>
      <p:sp>
        <p:nvSpPr>
          <p:cNvPr id="20" name="Text 6"/>
          <p:cNvSpPr/>
          <p:nvPr/>
        </p:nvSpPr>
        <p:spPr>
          <a:xfrm>
            <a:off x="7545943" y="3354229"/>
            <a:ext cx="5872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3.84</a:t>
            </a:r>
            <a:endParaRPr lang="en-US" sz="2200" dirty="0"/>
          </a:p>
        </p:txBody>
      </p:sp>
      <p:sp>
        <p:nvSpPr>
          <p:cNvPr id="21" name="Text 7"/>
          <p:cNvSpPr/>
          <p:nvPr/>
        </p:nvSpPr>
        <p:spPr>
          <a:xfrm>
            <a:off x="5235893" y="3866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2200" dirty="0"/>
          </a:p>
        </p:txBody>
      </p:sp>
      <p:pic>
        <p:nvPicPr>
          <p:cNvPr id="2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7995" y="3295293"/>
            <a:ext cx="382667" cy="340162"/>
          </a:xfrm>
          <a:prstGeom prst="rect">
            <a:avLst/>
          </a:prstGeom>
        </p:spPr>
      </p:pic>
      <p:pic>
        <p:nvPicPr>
          <p:cNvPr id="2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17336" y="3295293"/>
            <a:ext cx="382667" cy="340162"/>
          </a:xfrm>
          <a:prstGeom prst="rect">
            <a:avLst/>
          </a:prstGeom>
        </p:spPr>
      </p:pic>
      <p:pic>
        <p:nvPicPr>
          <p:cNvPr id="2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6677" y="3295293"/>
            <a:ext cx="382667" cy="340162"/>
          </a:xfrm>
          <a:prstGeom prst="rect">
            <a:avLst/>
          </a:prstGeom>
        </p:spPr>
      </p:pic>
      <p:pic>
        <p:nvPicPr>
          <p:cNvPr id="2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96017" y="3295293"/>
            <a:ext cx="382667" cy="340162"/>
          </a:xfrm>
          <a:prstGeom prst="rect">
            <a:avLst/>
          </a:prstGeom>
        </p:spPr>
      </p:pic>
      <p:pic>
        <p:nvPicPr>
          <p:cNvPr id="26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6017" y="3295293"/>
            <a:ext cx="382667" cy="340162"/>
          </a:xfrm>
          <a:prstGeom prst="rect">
            <a:avLst/>
          </a:prstGeom>
        </p:spPr>
      </p:pic>
      <p:pic>
        <p:nvPicPr>
          <p:cNvPr id="27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5358" y="3295293"/>
            <a:ext cx="382667" cy="340162"/>
          </a:xfrm>
          <a:prstGeom prst="rect">
            <a:avLst/>
          </a:prstGeom>
        </p:spPr>
      </p:pic>
      <p:sp>
        <p:nvSpPr>
          <p:cNvPr id="28" name="Text 8"/>
          <p:cNvSpPr/>
          <p:nvPr/>
        </p:nvSpPr>
        <p:spPr>
          <a:xfrm>
            <a:off x="11988046" y="3354229"/>
            <a:ext cx="59602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3.82</a:t>
            </a:r>
            <a:endParaRPr lang="en-US" sz="2200" dirty="0"/>
          </a:p>
        </p:txBody>
      </p:sp>
      <p:sp>
        <p:nvSpPr>
          <p:cNvPr id="29" name="Text 9"/>
          <p:cNvSpPr/>
          <p:nvPr/>
        </p:nvSpPr>
        <p:spPr>
          <a:xfrm>
            <a:off x="9677995" y="3866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2200" dirty="0"/>
          </a:p>
        </p:txBody>
      </p:sp>
      <p:sp>
        <p:nvSpPr>
          <p:cNvPr id="30" name="Text 10"/>
          <p:cNvSpPr/>
          <p:nvPr/>
        </p:nvSpPr>
        <p:spPr>
          <a:xfrm>
            <a:off x="793790" y="4561284"/>
            <a:ext cx="30956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Category</a:t>
            </a:r>
            <a:endParaRPr lang="en-US" sz="2200" dirty="0"/>
          </a:p>
        </p:txBody>
      </p:sp>
      <p:sp>
        <p:nvSpPr>
          <p:cNvPr id="31" name="Text 11"/>
          <p:cNvSpPr/>
          <p:nvPr/>
        </p:nvSpPr>
        <p:spPr>
          <a:xfrm>
            <a:off x="793790" y="5255776"/>
            <a:ext cx="130428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$100K (43%)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$70K (30%)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$30K (13%)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$20K (9%)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685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Strategy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75589" y="2064544"/>
            <a:ext cx="4531876" cy="5149334"/>
          </a:xfrm>
          <a:prstGeom prst="roundRect">
            <a:avLst>
              <a:gd name="adj" fmla="val 3604"/>
            </a:avLst>
          </a:prstGeom>
          <a:solidFill>
            <a:srgbClr val="B88E23"/>
          </a:solidFill>
          <a:ln/>
        </p:spPr>
      </p:sp>
      <p:sp>
        <p:nvSpPr>
          <p:cNvPr id="5" name="Text 2"/>
          <p:cNvSpPr/>
          <p:nvPr/>
        </p:nvSpPr>
        <p:spPr>
          <a:xfrm>
            <a:off x="9702403" y="3532108"/>
            <a:ext cx="3142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02403" y="4113252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used discounts but still spent above average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702403" y="5043130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Opportunity to optimize discount thresholds without sacrificing revenue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899297"/>
            <a:ext cx="1617940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498" y="4029313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9675" y="3974902"/>
            <a:ext cx="10583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431506"/>
            <a:ext cx="9129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Dashboard Highlights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793790" y="548044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28224" y="5714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8224" y="620529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27% subscribed, 73% non-subscribed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548044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51396" y="5714881"/>
            <a:ext cx="2914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 Revenue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620529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lead with $45K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5480447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874568" y="5714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9874568" y="620529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Gender, category, shipping type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2026-02-16T06:56:12Z</dcterms:created>
  <dcterms:modified xsi:type="dcterms:W3CDTF">2026-02-16T06:56:12Z</dcterms:modified>
</cp:coreProperties>
</file>